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60" r:id="rId8"/>
    <p:sldId id="262" r:id="rId9"/>
    <p:sldId id="263" r:id="rId10"/>
    <p:sldId id="276" r:id="rId11"/>
    <p:sldId id="279" r:id="rId12"/>
    <p:sldId id="278" r:id="rId13"/>
    <p:sldId id="280" r:id="rId14"/>
    <p:sldId id="281" r:id="rId15"/>
    <p:sldId id="282" r:id="rId16"/>
    <p:sldId id="283" r:id="rId17"/>
    <p:sldId id="284" r:id="rId18"/>
    <p:sldId id="296" r:id="rId19"/>
    <p:sldId id="297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8" r:id="rId31"/>
    <p:sldId id="295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44F"/>
    <a:srgbClr val="0C362B"/>
    <a:srgbClr val="092921"/>
    <a:srgbClr val="1C7E64"/>
    <a:srgbClr val="249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87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FA8D5-4321-45C6-80A1-C174B8B328A3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BF31-E5BE-46EA-A451-B28E4AA4689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5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87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25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73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61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1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70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76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93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34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25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56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547D-3C90-4D8C-B1FE-309DD40A330F}" type="datetimeFigureOut">
              <a:rPr lang="es-ES" smtClean="0"/>
              <a:t>26/05/2024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F9E4E-2DE0-4845-A4C4-442A23975A4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87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50" y="526671"/>
            <a:ext cx="5302791" cy="5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7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7304631" y="2233764"/>
            <a:ext cx="38596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EQUIPO 1:</a:t>
            </a:r>
          </a:p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Jaime Sánchez Esteban</a:t>
            </a:r>
          </a:p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Andrés Peñalba García-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Fiz</a:t>
            </a:r>
            <a:endParaRPr lang="es-ES" sz="20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Sergio Fraile Sánchez</a:t>
            </a:r>
          </a:p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Miguel Ibáñez González</a:t>
            </a:r>
          </a:p>
          <a:p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Alexandra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Conache</a:t>
            </a:r>
            <a:endParaRPr lang="es-ES" sz="20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1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99164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977679" y="73361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Estimación Inicial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DE37DB-E9E8-80BC-1B7A-70327FD0C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432340"/>
              </p:ext>
            </p:extLst>
          </p:nvPr>
        </p:nvGraphicFramePr>
        <p:xfrm>
          <a:off x="1580827" y="1395399"/>
          <a:ext cx="9017718" cy="4411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0811">
                  <a:extLst>
                    <a:ext uri="{9D8B030D-6E8A-4147-A177-3AD203B41FA5}">
                      <a16:colId xmlns:a16="http://schemas.microsoft.com/office/drawing/2014/main" val="1780671392"/>
                    </a:ext>
                  </a:extLst>
                </a:gridCol>
                <a:gridCol w="1400811">
                  <a:extLst>
                    <a:ext uri="{9D8B030D-6E8A-4147-A177-3AD203B41FA5}">
                      <a16:colId xmlns:a16="http://schemas.microsoft.com/office/drawing/2014/main" val="1649010955"/>
                    </a:ext>
                  </a:extLst>
                </a:gridCol>
                <a:gridCol w="2276317">
                  <a:extLst>
                    <a:ext uri="{9D8B030D-6E8A-4147-A177-3AD203B41FA5}">
                      <a16:colId xmlns:a16="http://schemas.microsoft.com/office/drawing/2014/main" val="1876921826"/>
                    </a:ext>
                  </a:extLst>
                </a:gridCol>
                <a:gridCol w="2188766">
                  <a:extLst>
                    <a:ext uri="{9D8B030D-6E8A-4147-A177-3AD203B41FA5}">
                      <a16:colId xmlns:a16="http://schemas.microsoft.com/office/drawing/2014/main" val="3039564317"/>
                    </a:ext>
                  </a:extLst>
                </a:gridCol>
                <a:gridCol w="1751013">
                  <a:extLst>
                    <a:ext uri="{9D8B030D-6E8A-4147-A177-3AD203B41FA5}">
                      <a16:colId xmlns:a16="http://schemas.microsoft.com/office/drawing/2014/main" val="790299969"/>
                    </a:ext>
                  </a:extLst>
                </a:gridCol>
              </a:tblGrid>
              <a:tr h="448612">
                <a:tc>
                  <a:txBody>
                    <a:bodyPr/>
                    <a:lstStyle/>
                    <a:p>
                      <a:pPr algn="ctr" fontAlgn="ctr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PF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PF-AJUSTADOS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ESFUERZO (p-m)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JORNADAS (Días)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60828"/>
                  </a:ext>
                </a:extLst>
              </a:tr>
              <a:tr h="44861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SGU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27.27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1.822131818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40.0869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092874"/>
                  </a:ext>
                </a:extLst>
              </a:tr>
              <a:tr h="44861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SRE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34.34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2.294536364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50.4798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669514"/>
                  </a:ext>
                </a:extLst>
              </a:tr>
              <a:tr h="44861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SBU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19.19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1.282240909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28.2093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27061"/>
                  </a:ext>
                </a:extLst>
              </a:tr>
              <a:tr h="43365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SLE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24.24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1.619672727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35.6328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98551"/>
                  </a:ext>
                </a:extLst>
              </a:tr>
              <a:tr h="43365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SCO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30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30.3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2.024590909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44.541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91972"/>
                  </a:ext>
                </a:extLst>
              </a:tr>
              <a:tr h="43365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SFO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48.48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3.239345455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71.2656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75226"/>
                  </a:ext>
                </a:extLst>
              </a:tr>
              <a:tr h="43365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SGP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13.13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0.877322727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19.3011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31048"/>
                  </a:ext>
                </a:extLst>
              </a:tr>
              <a:tr h="43365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SVA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18.18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1.214754545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26.7246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570884"/>
                  </a:ext>
                </a:extLst>
              </a:tr>
              <a:tr h="44861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213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215.13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14.37459545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316.2411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78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52CAE3-E0FA-655D-360C-81E29EB9F22E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10/28</a:t>
            </a:r>
          </a:p>
        </p:txBody>
      </p:sp>
    </p:spTree>
    <p:extLst>
      <p:ext uri="{BB962C8B-B14F-4D97-AF65-F5344CB8AC3E}">
        <p14:creationId xmlns:p14="http://schemas.microsoft.com/office/powerpoint/2010/main" val="142274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6313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932344" y="799994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División en Incrementos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758A6C-74A6-BAA3-EF8B-BA10CEC40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56543"/>
              </p:ext>
            </p:extLst>
          </p:nvPr>
        </p:nvGraphicFramePr>
        <p:xfrm>
          <a:off x="1388212" y="1384769"/>
          <a:ext cx="9613901" cy="4656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632">
                  <a:extLst>
                    <a:ext uri="{9D8B030D-6E8A-4147-A177-3AD203B41FA5}">
                      <a16:colId xmlns:a16="http://schemas.microsoft.com/office/drawing/2014/main" val="1892008883"/>
                    </a:ext>
                  </a:extLst>
                </a:gridCol>
                <a:gridCol w="1110632">
                  <a:extLst>
                    <a:ext uri="{9D8B030D-6E8A-4147-A177-3AD203B41FA5}">
                      <a16:colId xmlns:a16="http://schemas.microsoft.com/office/drawing/2014/main" val="1365597608"/>
                    </a:ext>
                  </a:extLst>
                </a:gridCol>
                <a:gridCol w="2707164">
                  <a:extLst>
                    <a:ext uri="{9D8B030D-6E8A-4147-A177-3AD203B41FA5}">
                      <a16:colId xmlns:a16="http://schemas.microsoft.com/office/drawing/2014/main" val="3629273245"/>
                    </a:ext>
                  </a:extLst>
                </a:gridCol>
                <a:gridCol w="2603040">
                  <a:extLst>
                    <a:ext uri="{9D8B030D-6E8A-4147-A177-3AD203B41FA5}">
                      <a16:colId xmlns:a16="http://schemas.microsoft.com/office/drawing/2014/main" val="813030792"/>
                    </a:ext>
                  </a:extLst>
                </a:gridCol>
                <a:gridCol w="2082433">
                  <a:extLst>
                    <a:ext uri="{9D8B030D-6E8A-4147-A177-3AD203B41FA5}">
                      <a16:colId xmlns:a16="http://schemas.microsoft.com/office/drawing/2014/main" val="3880296447"/>
                    </a:ext>
                  </a:extLst>
                </a:gridCol>
              </a:tblGrid>
              <a:tr h="3373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INCREMENTOS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PF-AJUSTADOS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PORCENTAJE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JORNADAS (Días)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831664"/>
                  </a:ext>
                </a:extLst>
              </a:tr>
              <a:tr h="32606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INC1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SGU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27.27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33.75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40.0869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59807"/>
                  </a:ext>
                </a:extLst>
              </a:tr>
              <a:tr h="32606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SRE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34.34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42.5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50.4798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94763"/>
                  </a:ext>
                </a:extLst>
              </a:tr>
              <a:tr h="33731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SBU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19.19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23.75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28.2093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11220"/>
                  </a:ext>
                </a:extLst>
              </a:tr>
              <a:tr h="33731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100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118.776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52687"/>
                  </a:ext>
                </a:extLst>
              </a:tr>
              <a:tr h="33731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881259"/>
                  </a:ext>
                </a:extLst>
              </a:tr>
              <a:tr h="3260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INC2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SGP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13.13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35.13513514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19.3011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552693"/>
                  </a:ext>
                </a:extLst>
              </a:tr>
              <a:tr h="33731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SLE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24.24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64.86486486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35.6328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129978"/>
                  </a:ext>
                </a:extLst>
              </a:tr>
              <a:tr h="33731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100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54.9339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475819"/>
                  </a:ext>
                </a:extLst>
              </a:tr>
              <a:tr h="33731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42363"/>
                  </a:ext>
                </a:extLst>
              </a:tr>
              <a:tr h="33731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INC3</a:t>
                      </a:r>
                      <a:endParaRPr lang="es-ES" sz="11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SFO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48.48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50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71.2656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71202"/>
                  </a:ext>
                </a:extLst>
              </a:tr>
              <a:tr h="32606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SVA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18.18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18.75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26.7246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38976"/>
                  </a:ext>
                </a:extLst>
              </a:tr>
              <a:tr h="32606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>
                          <a:effectLst/>
                        </a:rPr>
                        <a:t>30.3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31.25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44.541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31541"/>
                  </a:ext>
                </a:extLst>
              </a:tr>
              <a:tr h="32786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100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142.5312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908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386A4E2-134E-7CD8-0C8A-612CEBF8B338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11/28</a:t>
            </a:r>
          </a:p>
        </p:txBody>
      </p:sp>
    </p:spTree>
    <p:extLst>
      <p:ext uri="{BB962C8B-B14F-4D97-AF65-F5344CB8AC3E}">
        <p14:creationId xmlns:p14="http://schemas.microsoft.com/office/powerpoint/2010/main" val="242971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9" y="59109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Planificación Obtenida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25BE98-8B16-434F-CF91-8B7F02E99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26293"/>
              </p:ext>
            </p:extLst>
          </p:nvPr>
        </p:nvGraphicFramePr>
        <p:xfrm>
          <a:off x="1439865" y="1324753"/>
          <a:ext cx="9334502" cy="4606233"/>
        </p:xfrm>
        <a:graphic>
          <a:graphicData uri="http://schemas.openxmlformats.org/drawingml/2006/table">
            <a:tbl>
              <a:tblPr/>
              <a:tblGrid>
                <a:gridCol w="2418213">
                  <a:extLst>
                    <a:ext uri="{9D8B030D-6E8A-4147-A177-3AD203B41FA5}">
                      <a16:colId xmlns:a16="http://schemas.microsoft.com/office/drawing/2014/main" val="475350813"/>
                    </a:ext>
                  </a:extLst>
                </a:gridCol>
                <a:gridCol w="1323549">
                  <a:extLst>
                    <a:ext uri="{9D8B030D-6E8A-4147-A177-3AD203B41FA5}">
                      <a16:colId xmlns:a16="http://schemas.microsoft.com/office/drawing/2014/main" val="2220798113"/>
                    </a:ext>
                  </a:extLst>
                </a:gridCol>
                <a:gridCol w="1323549">
                  <a:extLst>
                    <a:ext uri="{9D8B030D-6E8A-4147-A177-3AD203B41FA5}">
                      <a16:colId xmlns:a16="http://schemas.microsoft.com/office/drawing/2014/main" val="434738774"/>
                    </a:ext>
                  </a:extLst>
                </a:gridCol>
                <a:gridCol w="1323549">
                  <a:extLst>
                    <a:ext uri="{9D8B030D-6E8A-4147-A177-3AD203B41FA5}">
                      <a16:colId xmlns:a16="http://schemas.microsoft.com/office/drawing/2014/main" val="1313763675"/>
                    </a:ext>
                  </a:extLst>
                </a:gridCol>
                <a:gridCol w="1622093">
                  <a:extLst>
                    <a:ext uri="{9D8B030D-6E8A-4147-A177-3AD203B41FA5}">
                      <a16:colId xmlns:a16="http://schemas.microsoft.com/office/drawing/2014/main" val="809217091"/>
                    </a:ext>
                  </a:extLst>
                </a:gridCol>
                <a:gridCol w="1323549">
                  <a:extLst>
                    <a:ext uri="{9D8B030D-6E8A-4147-A177-3AD203B41FA5}">
                      <a16:colId xmlns:a16="http://schemas.microsoft.com/office/drawing/2014/main" val="2889883272"/>
                    </a:ext>
                  </a:extLst>
                </a:gridCol>
              </a:tblGrid>
              <a:tr h="166385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Nombre de tarea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Duración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Comienzo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Fin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Trabajo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Costo</a:t>
                      </a: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29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02302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SPORTACUS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6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251.73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18-04-24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10-04-25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5,938.67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188,826.39 €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29290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Incremento 1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100.36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18-04-24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11-09-24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1,244.17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52,121.57 €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189057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Análisis de Requisitos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23.76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18-04-24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27-05-24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190.08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9,504.00 €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52485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Diseño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27-05-24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10-06-24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202.29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7,493.32 €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431783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Codificación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10-06-24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24-06-24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191.28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6,141.00 €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17550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Pruebas Unitarias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24-06-24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02-07-24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90.28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2,847.25 €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98690"/>
                  </a:ext>
                </a:extLst>
              </a:tr>
              <a:tr h="210045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Pruebas de Integración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23.76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02-07-24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02-08-24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380.16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17,820.00 €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65686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Implantación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27.59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02-08-24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11-09-24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190.08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8,316.00 €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20540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Incremento 2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11-09-24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13-11-24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29,086.66 €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8779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Análisis de Requisitos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11-09-24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26-09-24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87.92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4,396.00 €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852778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Diseño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26-09-24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07-10-24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179.26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6,408.54 €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7223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Codificación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07-10-24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16-10-24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144.96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4,693.50 €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96625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Pruebas Unitarias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16-10-24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22-10-24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59.36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1,773.50 €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63539"/>
                  </a:ext>
                </a:extLst>
              </a:tr>
              <a:tr h="203833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Pruebas de Integración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22-10-24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06-11-24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175.84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8,242.50 €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9231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Implantación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06-11-24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13-11-24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81.66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3,572.63 €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116110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Incremento 3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106.46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13-11-24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10-04-25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1,548.92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64,015.75 €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757535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Análisis de Requisitos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28.51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13-11-24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23-12-24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228.08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11,404.00 €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62635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Diseño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14.25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23-12-24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13-01-25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338.88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12,090.00 €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50572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Codificación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14.25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13-01-25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31-01-25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213.72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6,812.25 €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11656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Pruebas Unitarias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31-01-25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11-02-25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103.28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3,116.00 €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11862"/>
                  </a:ext>
                </a:extLst>
              </a:tr>
              <a:tr h="191534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Pruebas de Integración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28.51 días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11-02-25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21-03-25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456.16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21,382.50 €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732891"/>
                  </a:ext>
                </a:extLst>
              </a:tr>
              <a:tr h="200291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Implantación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13.81 días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21-03-25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10-04-25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9,211.00 €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6" marR="6206" marT="6206" marB="6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6773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B8CD8A-4125-C428-4001-B0DCA19A00A8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12/28</a:t>
            </a:r>
          </a:p>
        </p:txBody>
      </p:sp>
    </p:spTree>
    <p:extLst>
      <p:ext uri="{BB962C8B-B14F-4D97-AF65-F5344CB8AC3E}">
        <p14:creationId xmlns:p14="http://schemas.microsoft.com/office/powerpoint/2010/main" val="350532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9" y="59109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Recursos Necesarios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F35609-F99E-9F97-D0BD-DA82E24C6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32898"/>
              </p:ext>
            </p:extLst>
          </p:nvPr>
        </p:nvGraphicFramePr>
        <p:xfrm>
          <a:off x="1664138" y="1223350"/>
          <a:ext cx="8851095" cy="4495482"/>
        </p:xfrm>
        <a:graphic>
          <a:graphicData uri="http://schemas.openxmlformats.org/drawingml/2006/table">
            <a:tbl>
              <a:tblPr/>
              <a:tblGrid>
                <a:gridCol w="1444351">
                  <a:extLst>
                    <a:ext uri="{9D8B030D-6E8A-4147-A177-3AD203B41FA5}">
                      <a16:colId xmlns:a16="http://schemas.microsoft.com/office/drawing/2014/main" val="1248655558"/>
                    </a:ext>
                  </a:extLst>
                </a:gridCol>
                <a:gridCol w="803998">
                  <a:extLst>
                    <a:ext uri="{9D8B030D-6E8A-4147-A177-3AD203B41FA5}">
                      <a16:colId xmlns:a16="http://schemas.microsoft.com/office/drawing/2014/main" val="1236305925"/>
                    </a:ext>
                  </a:extLst>
                </a:gridCol>
                <a:gridCol w="803998">
                  <a:extLst>
                    <a:ext uri="{9D8B030D-6E8A-4147-A177-3AD203B41FA5}">
                      <a16:colId xmlns:a16="http://schemas.microsoft.com/office/drawing/2014/main" val="1869284873"/>
                    </a:ext>
                  </a:extLst>
                </a:gridCol>
                <a:gridCol w="1230900">
                  <a:extLst>
                    <a:ext uri="{9D8B030D-6E8A-4147-A177-3AD203B41FA5}">
                      <a16:colId xmlns:a16="http://schemas.microsoft.com/office/drawing/2014/main" val="1691609452"/>
                    </a:ext>
                  </a:extLst>
                </a:gridCol>
                <a:gridCol w="946299">
                  <a:extLst>
                    <a:ext uri="{9D8B030D-6E8A-4147-A177-3AD203B41FA5}">
                      <a16:colId xmlns:a16="http://schemas.microsoft.com/office/drawing/2014/main" val="2330043008"/>
                    </a:ext>
                  </a:extLst>
                </a:gridCol>
                <a:gridCol w="1088599">
                  <a:extLst>
                    <a:ext uri="{9D8B030D-6E8A-4147-A177-3AD203B41FA5}">
                      <a16:colId xmlns:a16="http://schemas.microsoft.com/office/drawing/2014/main" val="3547837408"/>
                    </a:ext>
                  </a:extLst>
                </a:gridCol>
                <a:gridCol w="1088599">
                  <a:extLst>
                    <a:ext uri="{9D8B030D-6E8A-4147-A177-3AD203B41FA5}">
                      <a16:colId xmlns:a16="http://schemas.microsoft.com/office/drawing/2014/main" val="3019868881"/>
                    </a:ext>
                  </a:extLst>
                </a:gridCol>
                <a:gridCol w="1444351">
                  <a:extLst>
                    <a:ext uri="{9D8B030D-6E8A-4147-A177-3AD203B41FA5}">
                      <a16:colId xmlns:a16="http://schemas.microsoft.com/office/drawing/2014/main" val="841373250"/>
                    </a:ext>
                  </a:extLst>
                </a:gridCol>
              </a:tblGrid>
              <a:tr h="675910"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Nombre del recurso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Tipo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Iniciales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Capacidad máxima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Tasa estándar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Trabajo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Calendario base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panose="020B0600070205080204" pitchFamily="50" charset="-128"/>
                        </a:rPr>
                        <a:t>Costo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22998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Analista de Sistemas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400.00 €/día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1,430.78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71,538.86 €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50296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Diseñador Senior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350.00 €/día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985.33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43,108.33 €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056244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Diseñador Junior 1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200.00 €/día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442.91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11,072.67 €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36002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Diseñador Junior 2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DJ2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200.00 €/día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428.88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10,722.00 €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07830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Técnico de Sistemas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300.00 €/día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234.19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8,782.13 €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6732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Equipo de Desarrollo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1,050.00 €/ms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2,013.82 horas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12,014.25 €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106535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Estación de Trabajo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4,950.00 €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6819"/>
                  </a:ext>
                </a:extLst>
              </a:tr>
              <a:tr h="621474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Estación de Pruebas de Rendimiento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3,200.00 €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3,200.00 €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99837"/>
                  </a:ext>
                </a:extLst>
              </a:tr>
              <a:tr h="621474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Entorno de Desarrollo Integrado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1,100.00 €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3,300.00 €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24429"/>
                  </a:ext>
                </a:extLst>
              </a:tr>
              <a:tr h="32207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E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Trabajo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400.00 €/día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402.76 horas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Estándar</a:t>
                      </a:r>
                      <a:endParaRPr lang="es-E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20,138.17 €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6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4521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AEEC37-175B-7247-A597-27532010F145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13/28</a:t>
            </a:r>
          </a:p>
        </p:txBody>
      </p:sp>
    </p:spTree>
    <p:extLst>
      <p:ext uri="{BB962C8B-B14F-4D97-AF65-F5344CB8AC3E}">
        <p14:creationId xmlns:p14="http://schemas.microsoft.com/office/powerpoint/2010/main" val="162115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9" y="59109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Asignación del Personal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F12AA95B-1664-10CB-8879-2154F7A78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43402"/>
              </p:ext>
            </p:extLst>
          </p:nvPr>
        </p:nvGraphicFramePr>
        <p:xfrm>
          <a:off x="2774902" y="1223350"/>
          <a:ext cx="6840522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698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4110824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Personal Asignado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Análisis de Requisitos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Analista de Sistemas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Analista de Sistemas</a:t>
                      </a:r>
                    </a:p>
                    <a:p>
                      <a:pPr algn="ctr"/>
                      <a:r>
                        <a:rPr lang="es-ES" dirty="0"/>
                        <a:t>Diseñador Senior</a:t>
                      </a:r>
                    </a:p>
                    <a:p>
                      <a:pPr algn="ctr"/>
                      <a:r>
                        <a:rPr lang="es-ES" dirty="0"/>
                        <a:t>Diseñador Junior 1</a:t>
                      </a:r>
                    </a:p>
                    <a:p>
                      <a:pPr algn="ctr"/>
                      <a:r>
                        <a:rPr lang="es-ES" dirty="0"/>
                        <a:t>Diseñador Junior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Codificación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Diseñador Senior</a:t>
                      </a:r>
                    </a:p>
                    <a:p>
                      <a:pPr algn="ctr"/>
                      <a:r>
                        <a:rPr lang="es-ES" dirty="0"/>
                        <a:t>Diseñador Junior 1</a:t>
                      </a:r>
                    </a:p>
                    <a:p>
                      <a:pPr algn="ctr"/>
                      <a:r>
                        <a:rPr lang="es-ES" dirty="0"/>
                        <a:t>Diseñador Senior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Unitarias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Diseñador Senior</a:t>
                      </a:r>
                    </a:p>
                    <a:p>
                      <a:pPr algn="ctr"/>
                      <a:r>
                        <a:rPr lang="es-ES" dirty="0"/>
                        <a:t>Diseñador Junior 1</a:t>
                      </a:r>
                    </a:p>
                    <a:p>
                      <a:pPr algn="ctr"/>
                      <a:r>
                        <a:rPr lang="es-ES" dirty="0"/>
                        <a:t>Diseñador Senior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de Integración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Analista de Sistemas</a:t>
                      </a:r>
                    </a:p>
                    <a:p>
                      <a:pPr algn="ctr"/>
                      <a:r>
                        <a:rPr lang="es-ES" dirty="0"/>
                        <a:t>Diseñador Senior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96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Implantación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Analista de Sistemas</a:t>
                      </a:r>
                    </a:p>
                    <a:p>
                      <a:pPr algn="ctr"/>
                      <a:r>
                        <a:rPr lang="es-ES" dirty="0"/>
                        <a:t>Técnico de Sistemas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784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593487-19F1-6704-CBA5-0FCD4F680D2D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14/28</a:t>
            </a:r>
          </a:p>
        </p:txBody>
      </p:sp>
    </p:spTree>
    <p:extLst>
      <p:ext uri="{BB962C8B-B14F-4D97-AF65-F5344CB8AC3E}">
        <p14:creationId xmlns:p14="http://schemas.microsoft.com/office/powerpoint/2010/main" val="195057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9" y="59109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Diagramas de Gantt: Global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93487-19F1-6704-CBA5-0FCD4F680D2D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15/28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47222-0D22-7C87-0903-C72980E88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717" t="18043" r="7058" b="56133"/>
          <a:stretch/>
        </p:blipFill>
        <p:spPr>
          <a:xfrm>
            <a:off x="545984" y="2448839"/>
            <a:ext cx="11122263" cy="2268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920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Estimación y Planificación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8" y="591098"/>
            <a:ext cx="11379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Diagramas de Gantt:</a:t>
            </a:r>
          </a:p>
          <a:p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   Incremento 1            </a:t>
            </a:r>
            <a:r>
              <a:rPr lang="es-ES" sz="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Incremento 2         Incremento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93487-19F1-6704-CBA5-0FCD4F680D2D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16/28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A9D20-0CEC-4A03-84A3-3EC45173C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105" t="18760" r="34070" b="43101"/>
          <a:stretch/>
        </p:blipFill>
        <p:spPr>
          <a:xfrm>
            <a:off x="290251" y="2275141"/>
            <a:ext cx="3636335" cy="2615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E83A97-61A1-CAB1-8330-973FAB6403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91" t="19070" r="39041" b="42790"/>
          <a:stretch/>
        </p:blipFill>
        <p:spPr>
          <a:xfrm>
            <a:off x="4836042" y="2275141"/>
            <a:ext cx="2519916" cy="2615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922B46-E7CC-EBBB-B283-E50951D954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596" t="18605" r="28052" b="43254"/>
          <a:stretch/>
        </p:blipFill>
        <p:spPr>
          <a:xfrm>
            <a:off x="7970099" y="2275141"/>
            <a:ext cx="3944277" cy="26156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05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3314919" y="2055813"/>
            <a:ext cx="55621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Procedimiento de Seguimiento y Control</a:t>
            </a:r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1D9A2-9DA7-AB05-0F88-9968778963DD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17/28</a:t>
            </a:r>
          </a:p>
        </p:txBody>
      </p:sp>
    </p:spTree>
    <p:extLst>
      <p:ext uri="{BB962C8B-B14F-4D97-AF65-F5344CB8AC3E}">
        <p14:creationId xmlns:p14="http://schemas.microsoft.com/office/powerpoint/2010/main" val="394407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Procedimiento de Seguimiento y Control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8" y="591098"/>
            <a:ext cx="97296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Seguimiento del Avance: Reuniones Internas</a:t>
            </a:r>
          </a:p>
        </p:txBody>
      </p:sp>
      <p:graphicFrame>
        <p:nvGraphicFramePr>
          <p:cNvPr id="5" name="Tabla 3">
            <a:extLst>
              <a:ext uri="{FF2B5EF4-FFF2-40B4-BE49-F238E27FC236}">
                <a16:creationId xmlns:a16="http://schemas.microsoft.com/office/drawing/2014/main" id="{C59F5EAE-53BF-B5D4-7736-BD3607CC0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2143"/>
              </p:ext>
            </p:extLst>
          </p:nvPr>
        </p:nvGraphicFramePr>
        <p:xfrm>
          <a:off x="419019" y="1458356"/>
          <a:ext cx="332604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249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1502796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Incremento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62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493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Análisis de Requisitos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27/05/2024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10/06/2024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Codificación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24/06/2024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Unitarias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02/07/2024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31853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de Integración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02/08/2024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96335"/>
                  </a:ext>
                </a:extLst>
              </a:tr>
              <a:tr h="26092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Implantación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11/09/2024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784090"/>
                  </a:ext>
                </a:extLst>
              </a:tr>
            </a:tbl>
          </a:graphicData>
        </a:graphic>
      </p:graphicFrame>
      <p:graphicFrame>
        <p:nvGraphicFramePr>
          <p:cNvPr id="6" name="Tabla 3">
            <a:extLst>
              <a:ext uri="{FF2B5EF4-FFF2-40B4-BE49-F238E27FC236}">
                <a16:creationId xmlns:a16="http://schemas.microsoft.com/office/drawing/2014/main" id="{773E5059-5560-3F9C-353D-14AF8152A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73662"/>
              </p:ext>
            </p:extLst>
          </p:nvPr>
        </p:nvGraphicFramePr>
        <p:xfrm>
          <a:off x="4476480" y="1458356"/>
          <a:ext cx="332604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249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1502796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Incremento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62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493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Análisis de Requisitos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26/09/2024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07/10/2024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Codificación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16/10/2024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Unitarias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22/10/2024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31853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de Integración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06/11/2024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96335"/>
                  </a:ext>
                </a:extLst>
              </a:tr>
              <a:tr h="26092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Implantación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13/11/2024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784090"/>
                  </a:ext>
                </a:extLst>
              </a:tr>
            </a:tbl>
          </a:graphicData>
        </a:graphic>
      </p:graphicFrame>
      <p:graphicFrame>
        <p:nvGraphicFramePr>
          <p:cNvPr id="7" name="Tabla 3">
            <a:extLst>
              <a:ext uri="{FF2B5EF4-FFF2-40B4-BE49-F238E27FC236}">
                <a16:creationId xmlns:a16="http://schemas.microsoft.com/office/drawing/2014/main" id="{E8AC61F6-80C9-E90D-0AA5-689DF5C15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12244"/>
              </p:ext>
            </p:extLst>
          </p:nvPr>
        </p:nvGraphicFramePr>
        <p:xfrm>
          <a:off x="8335616" y="1460103"/>
          <a:ext cx="332604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249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1502796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Incremento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362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493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Análisis de Requisitos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23/12/2024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Diseño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13/01/2025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Codificación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31/01/2025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Unitarias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11/02/2025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318532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Pruebas de Integración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21/03/2025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96335"/>
                  </a:ext>
                </a:extLst>
              </a:tr>
              <a:tr h="26092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Implantación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10/04/2025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7840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7C19791-7A0E-CE5E-5EE3-8D9CCA744A3F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18/28</a:t>
            </a:r>
          </a:p>
        </p:txBody>
      </p:sp>
    </p:spTree>
    <p:extLst>
      <p:ext uri="{BB962C8B-B14F-4D97-AF65-F5344CB8AC3E}">
        <p14:creationId xmlns:p14="http://schemas.microsoft.com/office/powerpoint/2010/main" val="399162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Procedimiento de Seguimiento y Control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8" y="591098"/>
            <a:ext cx="11065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Seguimiento del Avance: Reuniones con el Cliente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AC21A777-216C-1691-17AE-FD391C5EF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66929"/>
              </p:ext>
            </p:extLst>
          </p:nvPr>
        </p:nvGraphicFramePr>
        <p:xfrm>
          <a:off x="959993" y="2377440"/>
          <a:ext cx="365204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115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1306933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Hito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Presentación del Plan de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27/05/2024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Fin del Incremento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11/09/2024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Fin del Incremento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13/11/2024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Fin del Incremento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10/04/2025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</a:tbl>
          </a:graphicData>
        </a:graphic>
      </p:graphicFrame>
      <p:sp>
        <p:nvSpPr>
          <p:cNvPr id="5" name="Right Bracket 4">
            <a:extLst>
              <a:ext uri="{FF2B5EF4-FFF2-40B4-BE49-F238E27FC236}">
                <a16:creationId xmlns:a16="http://schemas.microsoft.com/office/drawing/2014/main" id="{DF8866A2-E6AA-DEC3-0F94-106F02812E5E}"/>
              </a:ext>
            </a:extLst>
          </p:cNvPr>
          <p:cNvSpPr/>
          <p:nvPr/>
        </p:nvSpPr>
        <p:spPr>
          <a:xfrm>
            <a:off x="4612041" y="3381357"/>
            <a:ext cx="877447" cy="1104024"/>
          </a:xfrm>
          <a:prstGeom prst="rightBracket">
            <a:avLst/>
          </a:prstGeom>
          <a:ln w="57150">
            <a:solidFill>
              <a:srgbClr val="166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08415D-ECDC-2A18-CB9C-A459B45443E2}"/>
              </a:ext>
            </a:extLst>
          </p:cNvPr>
          <p:cNvCxnSpPr/>
          <p:nvPr/>
        </p:nvCxnSpPr>
        <p:spPr>
          <a:xfrm>
            <a:off x="5456151" y="3903824"/>
            <a:ext cx="1322284" cy="0"/>
          </a:xfrm>
          <a:prstGeom prst="straightConnector1">
            <a:avLst/>
          </a:prstGeom>
          <a:ln w="57150">
            <a:solidFill>
              <a:srgbClr val="166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a 3">
            <a:extLst>
              <a:ext uri="{FF2B5EF4-FFF2-40B4-BE49-F238E27FC236}">
                <a16:creationId xmlns:a16="http://schemas.microsoft.com/office/drawing/2014/main" id="{7431C980-0762-8E8B-3D44-126E2AEFF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40853"/>
              </p:ext>
            </p:extLst>
          </p:nvPr>
        </p:nvGraphicFramePr>
        <p:xfrm>
          <a:off x="6778435" y="2952767"/>
          <a:ext cx="5132581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581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</a:tblGrid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Entregables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Documento de Especificación de requisitos del</a:t>
                      </a:r>
                    </a:p>
                    <a:p>
                      <a:pPr algn="ctr"/>
                      <a:r>
                        <a:rPr lang="es-ES" dirty="0"/>
                        <a:t>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Prototipos correspondientes al 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Documento de diseño del 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Manual de usuario del 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Manual técnico del 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069921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Ejecutable del incremento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31847"/>
                  </a:ext>
                </a:extLst>
              </a:tr>
            </a:tbl>
          </a:graphicData>
        </a:graphic>
      </p:graphicFrame>
      <p:graphicFrame>
        <p:nvGraphicFramePr>
          <p:cNvPr id="16" name="Tabla 3">
            <a:extLst>
              <a:ext uri="{FF2B5EF4-FFF2-40B4-BE49-F238E27FC236}">
                <a16:creationId xmlns:a16="http://schemas.microsoft.com/office/drawing/2014/main" id="{414E62B0-AAAF-9A63-B5ED-10B1E69FB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88928"/>
              </p:ext>
            </p:extLst>
          </p:nvPr>
        </p:nvGraphicFramePr>
        <p:xfrm>
          <a:off x="6792561" y="1440682"/>
          <a:ext cx="234511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115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</a:tblGrid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Entregables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 del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</a:tbl>
          </a:graphicData>
        </a:graphic>
      </p:graphicFrame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4BC0F6F-C3F2-839B-2B0D-2681D93E59A6}"/>
              </a:ext>
            </a:extLst>
          </p:cNvPr>
          <p:cNvCxnSpPr>
            <a:cxnSpLocks/>
          </p:cNvCxnSpPr>
          <p:nvPr/>
        </p:nvCxnSpPr>
        <p:spPr>
          <a:xfrm flipV="1">
            <a:off x="4635400" y="1854200"/>
            <a:ext cx="2159100" cy="1193800"/>
          </a:xfrm>
          <a:prstGeom prst="bentConnector3">
            <a:avLst>
              <a:gd name="adj1" fmla="val 50000"/>
            </a:avLst>
          </a:prstGeom>
          <a:ln w="57150">
            <a:solidFill>
              <a:srgbClr val="166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B2F8E2-A391-DC5C-A388-AE97A8B23983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19/28</a:t>
            </a:r>
          </a:p>
        </p:txBody>
      </p:sp>
    </p:spTree>
    <p:extLst>
      <p:ext uri="{BB962C8B-B14F-4D97-AF65-F5344CB8AC3E}">
        <p14:creationId xmlns:p14="http://schemas.microsoft.com/office/powerpoint/2010/main" val="110658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21" name="Marcador de contenido 20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5164" r="30702" b="58081"/>
          <a:stretch/>
        </p:blipFill>
        <p:spPr>
          <a:xfrm>
            <a:off x="3476026" y="2935809"/>
            <a:ext cx="5438273" cy="2352729"/>
          </a:xfr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254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4014581" y="2068581"/>
            <a:ext cx="435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Presentación del Plan de Proyecto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6BE28-4C74-B700-3944-D02B182EC7FB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2/28</a:t>
            </a:r>
          </a:p>
        </p:txBody>
      </p:sp>
    </p:spTree>
    <p:extLst>
      <p:ext uri="{BB962C8B-B14F-4D97-AF65-F5344CB8AC3E}">
        <p14:creationId xmlns:p14="http://schemas.microsoft.com/office/powerpoint/2010/main" val="55564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2561258" y="2055813"/>
            <a:ext cx="70694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Aspectos Generales de Reflexión Sobre el Proyecto Planificado a Nivel de Equipo</a:t>
            </a:r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52128-BDD6-B9F3-62F8-145028EF2E6B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20/28</a:t>
            </a:r>
          </a:p>
        </p:txBody>
      </p:sp>
    </p:spTree>
    <p:extLst>
      <p:ext uri="{BB962C8B-B14F-4D97-AF65-F5344CB8AC3E}">
        <p14:creationId xmlns:p14="http://schemas.microsoft.com/office/powerpoint/2010/main" val="77067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2" y="33771"/>
            <a:ext cx="1239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Aspectos Generales de Reflexión Sobre el Proyecto Planificado a Nivel de Equipo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8" y="591098"/>
            <a:ext cx="11065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Dificultades Encontradas</a:t>
            </a:r>
          </a:p>
        </p:txBody>
      </p:sp>
      <p:pic>
        <p:nvPicPr>
          <p:cNvPr id="6" name="Picture 5" descr="A person looking at a error&#10;&#10;Description automatically generated">
            <a:extLst>
              <a:ext uri="{FF2B5EF4-FFF2-40B4-BE49-F238E27FC236}">
                <a16:creationId xmlns:a16="http://schemas.microsoft.com/office/drawing/2014/main" id="{7B247466-AC89-1BFB-7F5E-6603A0330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1"/>
          <a:stretch/>
        </p:blipFill>
        <p:spPr>
          <a:xfrm>
            <a:off x="3721211" y="1356810"/>
            <a:ext cx="8207570" cy="5043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2BEB9-882D-0C19-95A2-C5D67D82010A}"/>
              </a:ext>
            </a:extLst>
          </p:cNvPr>
          <p:cNvSpPr txBox="1"/>
          <p:nvPr/>
        </p:nvSpPr>
        <p:spPr>
          <a:xfrm>
            <a:off x="838200" y="1056209"/>
            <a:ext cx="416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Estimación Puntos-Función</a:t>
            </a:r>
          </a:p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Distribución Errónea de Subsistemas</a:t>
            </a:r>
          </a:p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Pobre Distribución del Trabajo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D96A9-81AE-F430-ECB0-A298D02A882C}"/>
              </a:ext>
            </a:extLst>
          </p:cNvPr>
          <p:cNvSpPr txBox="1"/>
          <p:nvPr/>
        </p:nvSpPr>
        <p:spPr>
          <a:xfrm>
            <a:off x="209508" y="2184520"/>
            <a:ext cx="11065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Aspectos Mejorables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2EEC2-8664-4E19-6B71-FEE3FF67BACE}"/>
              </a:ext>
            </a:extLst>
          </p:cNvPr>
          <p:cNvSpPr txBox="1"/>
          <p:nvPr/>
        </p:nvSpPr>
        <p:spPr>
          <a:xfrm>
            <a:off x="838200" y="2585413"/>
            <a:ext cx="4854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Asegurar la Validez de los Resultados Obtenidos</a:t>
            </a:r>
          </a:p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Revisar la Factibilidad de las Soluciones Propuestas</a:t>
            </a:r>
          </a:p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Mejorar la Organización del Equipo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A77BF3-D242-C7F7-091D-DA382AC494F1}"/>
              </a:ext>
            </a:extLst>
          </p:cNvPr>
          <p:cNvSpPr txBox="1"/>
          <p:nvPr/>
        </p:nvSpPr>
        <p:spPr>
          <a:xfrm>
            <a:off x="6089686" y="627302"/>
            <a:ext cx="11065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Conocimientos Adquiridos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EB19E-B9E1-C5FD-80F0-324C1A5C9FBC}"/>
              </a:ext>
            </a:extLst>
          </p:cNvPr>
          <p:cNvSpPr txBox="1"/>
          <p:nvPr/>
        </p:nvSpPr>
        <p:spPr>
          <a:xfrm>
            <a:off x="6662698" y="1056209"/>
            <a:ext cx="4854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Estimación de Coste y Precio de un Proyecto</a:t>
            </a:r>
          </a:p>
          <a:p>
            <a:pPr marL="285750" indent="-285750">
              <a:buClr>
                <a:srgbClr val="1C7E64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La Importancia y Diferencia que puede Causar un Error en la Estimación de un Proyecto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E27907-6A8B-0494-C3D5-E65D08908AF3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21/28</a:t>
            </a:r>
          </a:p>
        </p:txBody>
      </p:sp>
    </p:spTree>
    <p:extLst>
      <p:ext uri="{BB962C8B-B14F-4D97-AF65-F5344CB8AC3E}">
        <p14:creationId xmlns:p14="http://schemas.microsoft.com/office/powerpoint/2010/main" val="2102528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2561258" y="1411758"/>
            <a:ext cx="70694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Aspectos Específicos de Reflexión Sobre el Proyecto Planificado a Nivel de Equipo e Individual o Personal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0855F-7515-98F8-44C7-D8EFFC881F52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22/28</a:t>
            </a:r>
          </a:p>
        </p:txBody>
      </p:sp>
    </p:spTree>
    <p:extLst>
      <p:ext uri="{BB962C8B-B14F-4D97-AF65-F5344CB8AC3E}">
        <p14:creationId xmlns:p14="http://schemas.microsoft.com/office/powerpoint/2010/main" val="380946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2" y="33771"/>
            <a:ext cx="12214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</a:t>
            </a:r>
            <a:r>
              <a:rPr lang="es-ES" sz="1600" dirty="0">
                <a:solidFill>
                  <a:schemeClr val="bg1"/>
                </a:solidFill>
              </a:rPr>
              <a:t>Aspectos Específicos de Reflexión Sobre el Proyecto Planificado a Nivel de Equipo e Individual o Personal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7" y="591098"/>
            <a:ext cx="5606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Calidad del Proyecto Final</a:t>
            </a:r>
          </a:p>
        </p:txBody>
      </p:sp>
      <p:pic>
        <p:nvPicPr>
          <p:cNvPr id="8" name="Picture 7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821076AE-DF4D-7C81-C0AF-9BB990C078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1165852"/>
            <a:ext cx="503843" cy="503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FE47C5-5F5E-4F50-FB9D-C4952B32D595}"/>
              </a:ext>
            </a:extLst>
          </p:cNvPr>
          <p:cNvSpPr txBox="1"/>
          <p:nvPr/>
        </p:nvSpPr>
        <p:spPr>
          <a:xfrm>
            <a:off x="1416701" y="1233378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Requisitos</a:t>
            </a:r>
          </a:p>
        </p:txBody>
      </p:sp>
      <p:pic>
        <p:nvPicPr>
          <p:cNvPr id="11" name="Picture 10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F5F20DDD-3EA5-6DAB-C40D-7934E452C1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1553232"/>
            <a:ext cx="503843" cy="503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966F3-8A69-A689-3082-4BFB9BC21AF1}"/>
              </a:ext>
            </a:extLst>
          </p:cNvPr>
          <p:cNvSpPr txBox="1"/>
          <p:nvPr/>
        </p:nvSpPr>
        <p:spPr>
          <a:xfrm>
            <a:off x="1416701" y="1620758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Estimación de Coste y Tiempo</a:t>
            </a:r>
          </a:p>
        </p:txBody>
      </p:sp>
      <p:pic>
        <p:nvPicPr>
          <p:cNvPr id="20" name="Picture 19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A358FB0B-A656-6841-35A6-B080FE5625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1914661"/>
            <a:ext cx="503843" cy="5038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69F60E-0093-9FB7-1C20-8B0EDEA8578D}"/>
              </a:ext>
            </a:extLst>
          </p:cNvPr>
          <p:cNvSpPr txBox="1"/>
          <p:nvPr/>
        </p:nvSpPr>
        <p:spPr>
          <a:xfrm>
            <a:off x="1416701" y="1982187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Asignación de Personal</a:t>
            </a:r>
          </a:p>
        </p:txBody>
      </p:sp>
      <p:pic>
        <p:nvPicPr>
          <p:cNvPr id="22" name="Picture 21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90C0A3D8-7D85-4825-0174-1A309EC173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2283120"/>
            <a:ext cx="503843" cy="503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36511A-56D9-D1E9-C6B7-A442C0422286}"/>
              </a:ext>
            </a:extLst>
          </p:cNvPr>
          <p:cNvSpPr txBox="1"/>
          <p:nvPr/>
        </p:nvSpPr>
        <p:spPr>
          <a:xfrm>
            <a:off x="1416701" y="2350646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Seguimiento de los Avances</a:t>
            </a:r>
          </a:p>
        </p:txBody>
      </p:sp>
      <p:pic>
        <p:nvPicPr>
          <p:cNvPr id="24" name="Picture 23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54F953C6-A945-2475-593E-8C389567E0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2625923"/>
            <a:ext cx="503843" cy="5038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382F9-E82D-8663-3424-8F6DD806A101}"/>
              </a:ext>
            </a:extLst>
          </p:cNvPr>
          <p:cNvSpPr txBox="1"/>
          <p:nvPr/>
        </p:nvSpPr>
        <p:spPr>
          <a:xfrm>
            <a:off x="1416701" y="2693449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Planificación Final del Proyecto</a:t>
            </a: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815244-08ED-1586-CA9C-EE8A7417A5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01" y="1175873"/>
            <a:ext cx="4329066" cy="43290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FBD44A-1103-9424-C52C-E7106BA122B8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23/28</a:t>
            </a:r>
          </a:p>
        </p:txBody>
      </p:sp>
      <p:pic>
        <p:nvPicPr>
          <p:cNvPr id="29" name="Picture 28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CC140B87-A69C-1CAC-E599-8D1FDD16ED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9" y="2952166"/>
            <a:ext cx="503843" cy="5038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6CD8D2-5F6D-D7C3-4A8B-45886420491D}"/>
              </a:ext>
            </a:extLst>
          </p:cNvPr>
          <p:cNvSpPr txBox="1"/>
          <p:nvPr/>
        </p:nvSpPr>
        <p:spPr>
          <a:xfrm>
            <a:off x="1416701" y="3019692"/>
            <a:ext cx="374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49362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2" y="33771"/>
            <a:ext cx="12214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</a:t>
            </a:r>
            <a:r>
              <a:rPr lang="es-ES" sz="1600" dirty="0">
                <a:solidFill>
                  <a:schemeClr val="bg1"/>
                </a:solidFill>
              </a:rPr>
              <a:t>Aspectos Específicos de Reflexión Sobre el Proyecto Planificado a Nivel de Equipo e Individual o Personal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7" y="591098"/>
            <a:ext cx="69278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Procedimiento llevado a cabo para elaborar el Plan de Proyecto</a:t>
            </a:r>
          </a:p>
        </p:txBody>
      </p:sp>
      <p:pic>
        <p:nvPicPr>
          <p:cNvPr id="5" name="Picture 4" descr="A group of people holding gears&#10;&#10;Description automatically generated">
            <a:extLst>
              <a:ext uri="{FF2B5EF4-FFF2-40B4-BE49-F238E27FC236}">
                <a16:creationId xmlns:a16="http://schemas.microsoft.com/office/drawing/2014/main" id="{0684C0EE-47C6-FECB-9BF0-741E03E85C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1" y="1754260"/>
            <a:ext cx="5018888" cy="4802115"/>
          </a:xfrm>
          <a:prstGeom prst="rect">
            <a:avLst/>
          </a:prstGeom>
        </p:spPr>
      </p:pic>
      <p:graphicFrame>
        <p:nvGraphicFramePr>
          <p:cNvPr id="6" name="Tabla 3">
            <a:extLst>
              <a:ext uri="{FF2B5EF4-FFF2-40B4-BE49-F238E27FC236}">
                <a16:creationId xmlns:a16="http://schemas.microsoft.com/office/drawing/2014/main" id="{76B0868A-6E32-D213-0A74-EF94F53F3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345"/>
              </p:ext>
            </p:extLst>
          </p:nvPr>
        </p:nvGraphicFramePr>
        <p:xfrm>
          <a:off x="1216166" y="2000498"/>
          <a:ext cx="470905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115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2363938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Tareas a Realizar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Corrección Requisitos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Redacción Plan de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438524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Ajuste Puntos-Función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Corrección Subsistemas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Calculo Esfuerzo y Jornadas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Seguimiento y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Realizar Planificación con MS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89BDB-9221-D233-8FB4-1F371111D778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24/28</a:t>
            </a:r>
          </a:p>
        </p:txBody>
      </p:sp>
    </p:spTree>
    <p:extLst>
      <p:ext uri="{BB962C8B-B14F-4D97-AF65-F5344CB8AC3E}">
        <p14:creationId xmlns:p14="http://schemas.microsoft.com/office/powerpoint/2010/main" val="3324670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2" y="33771"/>
            <a:ext cx="12214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</a:t>
            </a:r>
            <a:r>
              <a:rPr lang="es-ES" sz="1600" dirty="0">
                <a:solidFill>
                  <a:schemeClr val="bg1"/>
                </a:solidFill>
              </a:rPr>
              <a:t>Aspectos Específicos de Reflexión Sobre el Proyecto Planificado a Nivel de Equipo e Individual o Personal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209509" y="680178"/>
            <a:ext cx="69278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Contribución Individual o Personal de los Integrantes del Equipo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4A363E90-6FEC-A105-D510-9C9EA409C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5459"/>
              </p:ext>
            </p:extLst>
          </p:nvPr>
        </p:nvGraphicFramePr>
        <p:xfrm>
          <a:off x="617092" y="2022042"/>
          <a:ext cx="1109230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708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7848600">
                  <a:extLst>
                    <a:ext uri="{9D8B030D-6E8A-4147-A177-3AD203B41FA5}">
                      <a16:colId xmlns:a16="http://schemas.microsoft.com/office/drawing/2014/main" val="3293780671"/>
                    </a:ext>
                  </a:extLst>
                </a:gridCol>
              </a:tblGrid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Integrante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Contribución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3409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Jaime Sánchez Esteban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Realizar Planificación de MS Project</a:t>
                      </a:r>
                    </a:p>
                    <a:p>
                      <a:pPr algn="ctr"/>
                      <a:r>
                        <a:rPr lang="es-ES" dirty="0"/>
                        <a:t>Validar la Estimación Puntos-Función Realizada</a:t>
                      </a:r>
                    </a:p>
                    <a:p>
                      <a:pPr algn="ctr"/>
                      <a:r>
                        <a:rPr lang="es-ES" dirty="0"/>
                        <a:t>Organización del Plan de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72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Andrés Peñalba García-</a:t>
                      </a:r>
                      <a:r>
                        <a:rPr lang="es-ES" dirty="0" err="1"/>
                        <a:t>Fiz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Corrección de los Requisitos y Subsistemas</a:t>
                      </a:r>
                    </a:p>
                    <a:p>
                      <a:pPr algn="ctr"/>
                      <a:r>
                        <a:rPr lang="es-ES" dirty="0"/>
                        <a:t>Realizar Estimación Puntos-Función</a:t>
                      </a:r>
                    </a:p>
                    <a:p>
                      <a:pPr algn="ctr"/>
                      <a:r>
                        <a:rPr lang="es-ES" dirty="0"/>
                        <a:t>Redacción Requisitos y Subsistemas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3026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Sergio Fraile Sánchez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Realización Trabajos Opcionales</a:t>
                      </a:r>
                    </a:p>
                    <a:p>
                      <a:pPr algn="ctr"/>
                      <a:r>
                        <a:rPr lang="es-ES" dirty="0"/>
                        <a:t>Realización Presentación</a:t>
                      </a:r>
                    </a:p>
                    <a:p>
                      <a:pPr algn="ctr"/>
                      <a:r>
                        <a:rPr lang="es-ES" dirty="0"/>
                        <a:t>Redacción del Plan de Riesgos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Miguel Ibáñez González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Redacción del Plan de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018673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Alexandra </a:t>
                      </a:r>
                      <a:r>
                        <a:rPr lang="es-ES" dirty="0" err="1"/>
                        <a:t>Conache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Redacción del Plan de Proyecto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5755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887318-3F47-A68A-4FA5-460B64A23FE0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25/28</a:t>
            </a:r>
          </a:p>
        </p:txBody>
      </p:sp>
    </p:spTree>
    <p:extLst>
      <p:ext uri="{BB962C8B-B14F-4D97-AF65-F5344CB8AC3E}">
        <p14:creationId xmlns:p14="http://schemas.microsoft.com/office/powerpoint/2010/main" val="3247159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2561258" y="2659559"/>
            <a:ext cx="7069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Conclusiones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9D5C2-FF59-8EAB-0CDC-D364855308DF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26/28</a:t>
            </a:r>
          </a:p>
        </p:txBody>
      </p:sp>
    </p:spTree>
    <p:extLst>
      <p:ext uri="{BB962C8B-B14F-4D97-AF65-F5344CB8AC3E}">
        <p14:creationId xmlns:p14="http://schemas.microsoft.com/office/powerpoint/2010/main" val="358061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-2" y="18610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2" y="33771"/>
            <a:ext cx="12214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</a:t>
            </a:r>
            <a:r>
              <a:rPr lang="es-ES" sz="1600" dirty="0">
                <a:solidFill>
                  <a:schemeClr val="bg1"/>
                </a:solidFill>
              </a:rPr>
              <a:t>Conclusiones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87318-3F47-A68A-4FA5-460B64A23FE0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27/28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2FB75A5-DBA2-354F-320E-095CE016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8" name="Picture 7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5C7305D6-2150-0E1A-77FC-1BE1CE46E1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5" y="2986512"/>
            <a:ext cx="1381503" cy="1381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64E13-0111-F753-BDCC-718AEB8361D5}"/>
              </a:ext>
            </a:extLst>
          </p:cNvPr>
          <p:cNvSpPr txBox="1"/>
          <p:nvPr/>
        </p:nvSpPr>
        <p:spPr>
          <a:xfrm>
            <a:off x="2369201" y="1894806"/>
            <a:ext cx="42393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ea typeface="Calibri"/>
                <a:cs typeface="Calibri"/>
              </a:rPr>
              <a:t>Trabajo Realizado</a:t>
            </a:r>
          </a:p>
        </p:txBody>
      </p:sp>
      <p:pic>
        <p:nvPicPr>
          <p:cNvPr id="11" name="Picture 10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7C58AF69-3E3C-BF58-B8AD-56ECD5E81E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5" y="1605387"/>
            <a:ext cx="1381503" cy="1381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B970C1-8423-EB7D-402D-F6307F524BAD}"/>
              </a:ext>
            </a:extLst>
          </p:cNvPr>
          <p:cNvSpPr txBox="1"/>
          <p:nvPr/>
        </p:nvSpPr>
        <p:spPr>
          <a:xfrm>
            <a:off x="2369201" y="3255520"/>
            <a:ext cx="63144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000">
                <a:solidFill>
                  <a:schemeClr val="bg1"/>
                </a:solidFill>
                <a:ea typeface="Calibri"/>
                <a:cs typeface="Calibri"/>
              </a:rPr>
              <a:t>Satisfacción Personal</a:t>
            </a:r>
          </a:p>
        </p:txBody>
      </p:sp>
      <p:pic>
        <p:nvPicPr>
          <p:cNvPr id="20" name="Picture 19" descr="A green check mark in a square&#10;&#10;Description automatically generated">
            <a:extLst>
              <a:ext uri="{FF2B5EF4-FFF2-40B4-BE49-F238E27FC236}">
                <a16:creationId xmlns:a16="http://schemas.microsoft.com/office/drawing/2014/main" id="{60CB92DE-F224-21AC-36E2-AE7684964F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15" y="4367637"/>
            <a:ext cx="1381503" cy="1381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8B7CE5-F811-6E1B-B1D2-DE690235DA26}"/>
              </a:ext>
            </a:extLst>
          </p:cNvPr>
          <p:cNvSpPr txBox="1"/>
          <p:nvPr/>
        </p:nvSpPr>
        <p:spPr>
          <a:xfrm>
            <a:off x="2369200" y="4704680"/>
            <a:ext cx="7559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4000">
                <a:solidFill>
                  <a:schemeClr val="bg1"/>
                </a:solidFill>
                <a:ea typeface="Calibri"/>
                <a:cs typeface="Calibri"/>
              </a:rPr>
              <a:t>Conocimientos Adquiridos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A0DA19-A355-78C4-00EE-3ADD9D1FF10C}"/>
              </a:ext>
            </a:extLst>
          </p:cNvPr>
          <p:cNvSpPr txBox="1"/>
          <p:nvPr/>
        </p:nvSpPr>
        <p:spPr>
          <a:xfrm>
            <a:off x="209509" y="680178"/>
            <a:ext cx="69278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897756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2561258" y="2659559"/>
            <a:ext cx="7069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¿Alguna Pregunta?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69B3F-89E3-F9D5-83A5-D6E54D79B79B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28/28</a:t>
            </a:r>
          </a:p>
        </p:txBody>
      </p:sp>
    </p:spTree>
    <p:extLst>
      <p:ext uri="{BB962C8B-B14F-4D97-AF65-F5344CB8AC3E}">
        <p14:creationId xmlns:p14="http://schemas.microsoft.com/office/powerpoint/2010/main" val="181109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254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209509" y="1851106"/>
            <a:ext cx="113297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1. Introducción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2. Definición del Proyecto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3. Estimación y Planificación del Proyecto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4. Procedimiento de Seguimiento y Control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5. Aspectos Generales de Reflexión Sobre el Proyecto Planificado a Nivel de Equipo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6. Aspectos específicos de reflexión sobre el proyecto planificado a nivel de equipo e individual o personal</a:t>
            </a:r>
          </a:p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7. Conclusiones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6"/>
          <a:srcRect l="21443" t="16003" r="11915" b="68209"/>
          <a:stretch/>
        </p:blipFill>
        <p:spPr>
          <a:xfrm>
            <a:off x="0" y="-2"/>
            <a:ext cx="12187451" cy="1624085"/>
          </a:xfrm>
          <a:prstGeom prst="rect">
            <a:avLst/>
          </a:prstGeom>
        </p:spPr>
      </p:pic>
      <p:cxnSp>
        <p:nvCxnSpPr>
          <p:cNvPr id="25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-2" y="1624083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75CC2B-77C2-366A-EF10-6DE57D8419D4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3/28</a:t>
            </a:r>
          </a:p>
        </p:txBody>
      </p:sp>
    </p:spTree>
    <p:extLst>
      <p:ext uri="{BB962C8B-B14F-4D97-AF65-F5344CB8AC3E}">
        <p14:creationId xmlns:p14="http://schemas.microsoft.com/office/powerpoint/2010/main" val="422554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3314919" y="2055813"/>
            <a:ext cx="5562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Introducción</a:t>
            </a:r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C65AE-137E-CC6D-F2F9-2BDD974A227B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4/28</a:t>
            </a:r>
          </a:p>
        </p:txBody>
      </p:sp>
    </p:spTree>
    <p:extLst>
      <p:ext uri="{BB962C8B-B14F-4D97-AF65-F5344CB8AC3E}">
        <p14:creationId xmlns:p14="http://schemas.microsoft.com/office/powerpoint/2010/main" val="336513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-1" y="33771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- Introducción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6D5D4-B22A-A1D7-D3A6-7AA49999BB89}"/>
              </a:ext>
            </a:extLst>
          </p:cNvPr>
          <p:cNvSpPr txBox="1"/>
          <p:nvPr/>
        </p:nvSpPr>
        <p:spPr>
          <a:xfrm>
            <a:off x="209509" y="616402"/>
            <a:ext cx="4378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¿Qué es </a:t>
            </a:r>
            <a:r>
              <a:rPr lang="es-ES" sz="3200" b="1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Sportacus</a:t>
            </a:r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7" name="Marcador de contenido 20">
            <a:extLst>
              <a:ext uri="{FF2B5EF4-FFF2-40B4-BE49-F238E27FC236}">
                <a16:creationId xmlns:a16="http://schemas.microsoft.com/office/drawing/2014/main" id="{CB0AD98D-B9B9-6CA3-CF79-3AF359C4F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5164" r="30702" b="58081"/>
          <a:stretch/>
        </p:blipFill>
        <p:spPr>
          <a:xfrm>
            <a:off x="7482470" y="1283371"/>
            <a:ext cx="4198403" cy="18163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A5490-9452-AA60-C852-731F1D9201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48" r="2426" b="6790"/>
          <a:stretch/>
        </p:blipFill>
        <p:spPr>
          <a:xfrm>
            <a:off x="419019" y="1386925"/>
            <a:ext cx="4540170" cy="2132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4F4C6-B11D-CC67-FF99-C20F8D6966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157" r="1770" b="6188"/>
          <a:stretch/>
        </p:blipFill>
        <p:spPr>
          <a:xfrm>
            <a:off x="1488030" y="2711223"/>
            <a:ext cx="4198403" cy="1987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2B9113-5D50-A5F4-6339-AA96039F2A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412" r="1770" b="5697"/>
          <a:stretch/>
        </p:blipFill>
        <p:spPr>
          <a:xfrm>
            <a:off x="389926" y="3830640"/>
            <a:ext cx="4198403" cy="1992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5801306-2522-97F0-6B8D-5B5DDE68CA5F}"/>
              </a:ext>
            </a:extLst>
          </p:cNvPr>
          <p:cNvSpPr/>
          <p:nvPr/>
        </p:nvSpPr>
        <p:spPr>
          <a:xfrm>
            <a:off x="6134421" y="3050302"/>
            <a:ext cx="1348049" cy="540059"/>
          </a:xfrm>
          <a:prstGeom prst="rightArrow">
            <a:avLst/>
          </a:prstGeom>
          <a:solidFill>
            <a:srgbClr val="16644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7AE5D6-768B-22A0-964E-7236C9A704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240" y="2455721"/>
            <a:ext cx="594581" cy="594581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CC91D1-E91E-7A8B-BCE5-23834FE0975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949">
            <a:off x="6777228" y="2711621"/>
            <a:ext cx="406002" cy="4060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26E9F5-163C-4188-7C76-DC968B26F89F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5/28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E1D87A-548E-B2A4-98CB-436D915AE3A1}"/>
              </a:ext>
            </a:extLst>
          </p:cNvPr>
          <p:cNvSpPr/>
          <p:nvPr/>
        </p:nvSpPr>
        <p:spPr>
          <a:xfrm>
            <a:off x="8665299" y="2927498"/>
            <a:ext cx="1850373" cy="328143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C05408-F103-7512-8035-3EE421FEAF8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686" t="47016" r="65564" b="12661"/>
          <a:stretch/>
        </p:blipFill>
        <p:spPr>
          <a:xfrm>
            <a:off x="8814341" y="3164100"/>
            <a:ext cx="1554440" cy="27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3314919" y="2055813"/>
            <a:ext cx="5562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Definición del Proyecto</a:t>
            </a:r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9339-CA4D-3708-6884-9F8DFFF5EB6B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6/28</a:t>
            </a:r>
          </a:p>
        </p:txBody>
      </p:sp>
    </p:spTree>
    <p:extLst>
      <p:ext uri="{BB962C8B-B14F-4D97-AF65-F5344CB8AC3E}">
        <p14:creationId xmlns:p14="http://schemas.microsoft.com/office/powerpoint/2010/main" val="219166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Definición del Proyecto</a:t>
            </a:r>
          </a:p>
        </p:txBody>
      </p:sp>
      <p:pic>
        <p:nvPicPr>
          <p:cNvPr id="8" name="Marcador de contenido 20">
            <a:extLst>
              <a:ext uri="{FF2B5EF4-FFF2-40B4-BE49-F238E27FC236}">
                <a16:creationId xmlns:a16="http://schemas.microsoft.com/office/drawing/2014/main" id="{D93DBAA8-1F7E-FC88-FC6B-4CD6D486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5164" r="30702" b="58081"/>
          <a:stretch/>
        </p:blipFill>
        <p:spPr>
          <a:xfrm>
            <a:off x="3841887" y="1219422"/>
            <a:ext cx="4198403" cy="181633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977679" y="733618"/>
            <a:ext cx="53300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Alcance de la Aplicación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E1B521-1465-5D4B-2B30-62C625AAAE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40" y="3827056"/>
            <a:ext cx="1500263" cy="1500263"/>
          </a:xfrm>
          <a:prstGeom prst="rect">
            <a:avLst/>
          </a:prstGeom>
        </p:spPr>
      </p:pic>
      <p:sp>
        <p:nvSpPr>
          <p:cNvPr id="20" name="CuadroTexto 15">
            <a:extLst>
              <a:ext uri="{FF2B5EF4-FFF2-40B4-BE49-F238E27FC236}">
                <a16:creationId xmlns:a16="http://schemas.microsoft.com/office/drawing/2014/main" id="{5A9A2648-8915-94F4-51F0-2494C2A774A7}"/>
              </a:ext>
            </a:extLst>
          </p:cNvPr>
          <p:cNvSpPr txBox="1"/>
          <p:nvPr/>
        </p:nvSpPr>
        <p:spPr>
          <a:xfrm>
            <a:off x="2489882" y="5274277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Reserva de Servicios</a:t>
            </a:r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15719D-42F3-B044-C211-64DD31D11A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0" y="4036928"/>
            <a:ext cx="1712494" cy="1290391"/>
          </a:xfrm>
          <a:prstGeom prst="rect">
            <a:avLst/>
          </a:prstGeom>
        </p:spPr>
      </p:pic>
      <p:sp>
        <p:nvSpPr>
          <p:cNvPr id="25" name="CuadroTexto 15">
            <a:extLst>
              <a:ext uri="{FF2B5EF4-FFF2-40B4-BE49-F238E27FC236}">
                <a16:creationId xmlns:a16="http://schemas.microsoft.com/office/drawing/2014/main" id="{86C6F370-0F2C-07CE-8D8F-00378403EDD8}"/>
              </a:ext>
            </a:extLst>
          </p:cNvPr>
          <p:cNvSpPr txBox="1"/>
          <p:nvPr/>
        </p:nvSpPr>
        <p:spPr>
          <a:xfrm>
            <a:off x="5132059" y="5268640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Foro</a:t>
            </a: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2D4C8D-ED1D-60F3-D299-74730AF0FB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73" y="3928314"/>
            <a:ext cx="1366434" cy="1366434"/>
          </a:xfrm>
          <a:prstGeom prst="rect">
            <a:avLst/>
          </a:prstGeom>
        </p:spPr>
      </p:pic>
      <p:sp>
        <p:nvSpPr>
          <p:cNvPr id="28" name="CuadroTexto 15">
            <a:extLst>
              <a:ext uri="{FF2B5EF4-FFF2-40B4-BE49-F238E27FC236}">
                <a16:creationId xmlns:a16="http://schemas.microsoft.com/office/drawing/2014/main" id="{551D7599-49B5-1969-C6DD-2A63F11A40D1}"/>
              </a:ext>
            </a:extLst>
          </p:cNvPr>
          <p:cNvSpPr txBox="1"/>
          <p:nvPr/>
        </p:nvSpPr>
        <p:spPr>
          <a:xfrm>
            <a:off x="8101315" y="5268640"/>
            <a:ext cx="161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Difusión de Información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0019C0C-E81A-6E2B-FB1D-B7437B65FDDC}"/>
              </a:ext>
            </a:extLst>
          </p:cNvPr>
          <p:cNvSpPr/>
          <p:nvPr/>
        </p:nvSpPr>
        <p:spPr>
          <a:xfrm rot="7420544">
            <a:off x="3314967" y="3043170"/>
            <a:ext cx="1201612" cy="442592"/>
          </a:xfrm>
          <a:prstGeom prst="rightArrow">
            <a:avLst/>
          </a:prstGeom>
          <a:solidFill>
            <a:srgbClr val="16644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B7697CA-3334-F9EE-5930-05C47438003A}"/>
              </a:ext>
            </a:extLst>
          </p:cNvPr>
          <p:cNvSpPr/>
          <p:nvPr/>
        </p:nvSpPr>
        <p:spPr>
          <a:xfrm rot="5400000">
            <a:off x="5509636" y="3097725"/>
            <a:ext cx="900973" cy="443997"/>
          </a:xfrm>
          <a:prstGeom prst="rightArrow">
            <a:avLst/>
          </a:prstGeom>
          <a:solidFill>
            <a:srgbClr val="16644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AF7C11E-BF22-F58D-4844-C24179AD0A10}"/>
              </a:ext>
            </a:extLst>
          </p:cNvPr>
          <p:cNvSpPr/>
          <p:nvPr/>
        </p:nvSpPr>
        <p:spPr>
          <a:xfrm rot="3323356">
            <a:off x="7425345" y="3055550"/>
            <a:ext cx="1201612" cy="442592"/>
          </a:xfrm>
          <a:prstGeom prst="rightArrow">
            <a:avLst/>
          </a:prstGeom>
          <a:solidFill>
            <a:srgbClr val="16644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8D749E-7BA2-A130-89BB-0BF46590C851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7/28</a:t>
            </a:r>
          </a:p>
        </p:txBody>
      </p:sp>
    </p:spTree>
    <p:extLst>
      <p:ext uri="{BB962C8B-B14F-4D97-AF65-F5344CB8AC3E}">
        <p14:creationId xmlns:p14="http://schemas.microsoft.com/office/powerpoint/2010/main" val="281967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F89E3863-85ED-5EAC-B803-7897E6A1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8383" t="33261" r="23131" b="28253"/>
          <a:stretch/>
        </p:blipFill>
        <p:spPr>
          <a:xfrm flipH="1">
            <a:off x="0" y="-2"/>
            <a:ext cx="12191998" cy="6858001"/>
          </a:xfrm>
          <a:prstGeom prst="rect">
            <a:avLst/>
          </a:prstGeom>
        </p:spPr>
      </p:pic>
      <p:pic>
        <p:nvPicPr>
          <p:cNvPr id="14" name="Imagen 13" descr="Forma, Rectángulo&#10;&#10;Descripción generada automáticamente">
            <a:extLst>
              <a:ext uri="{FF2B5EF4-FFF2-40B4-BE49-F238E27FC236}">
                <a16:creationId xmlns:a16="http://schemas.microsoft.com/office/drawing/2014/main" id="{26C8F71D-BCC2-41E2-E27A-4F337E1FA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" t="14395"/>
          <a:stretch/>
        </p:blipFill>
        <p:spPr>
          <a:xfrm>
            <a:off x="0" y="-20328"/>
            <a:ext cx="12390327" cy="626100"/>
          </a:xfrm>
          <a:prstGeom prst="rect">
            <a:avLst/>
          </a:prstGeom>
        </p:spPr>
      </p:pic>
      <p:pic>
        <p:nvPicPr>
          <p:cNvPr id="15" name="Imagen 9" descr="Forma, Rectángulo&#10;&#10;Descripción generada automáticamente">
            <a:extLst>
              <a:ext uri="{FF2B5EF4-FFF2-40B4-BE49-F238E27FC236}">
                <a16:creationId xmlns:a16="http://schemas.microsoft.com/office/drawing/2014/main" id="{FA3B72B4-0ED2-A7C8-F532-63B39358E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" t="14630" r="1959" b="14395"/>
          <a:stretch/>
        </p:blipFill>
        <p:spPr>
          <a:xfrm rot="10800000">
            <a:off x="0" y="6357508"/>
            <a:ext cx="12179372" cy="519102"/>
          </a:xfrm>
          <a:prstGeom prst="rect">
            <a:avLst/>
          </a:prstGeom>
        </p:spPr>
      </p:pic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F70B64E-453D-DF91-3E37-A906943E1EFF}"/>
              </a:ext>
            </a:extLst>
          </p:cNvPr>
          <p:cNvCxnSpPr/>
          <p:nvPr/>
        </p:nvCxnSpPr>
        <p:spPr>
          <a:xfrm>
            <a:off x="0" y="457200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3401A098-1D75-8C83-D05D-45895B24C8F9}"/>
              </a:ext>
            </a:extLst>
          </p:cNvPr>
          <p:cNvCxnSpPr/>
          <p:nvPr/>
        </p:nvCxnSpPr>
        <p:spPr>
          <a:xfrm>
            <a:off x="0" y="6393712"/>
            <a:ext cx="122142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3B13C52C-808E-E8C4-C256-FEB8A62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4343"/>
            <a:ext cx="419019" cy="4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19019" y="6441190"/>
            <a:ext cx="45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Phantom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Protocols</a:t>
            </a:r>
            <a:r>
              <a:rPr lang="es-ES" dirty="0">
                <a:solidFill>
                  <a:schemeClr val="bg1"/>
                </a:solidFill>
              </a:rPr>
              <a:t>™</a:t>
            </a:r>
          </a:p>
        </p:txBody>
      </p:sp>
      <p:sp>
        <p:nvSpPr>
          <p:cNvPr id="4" name="CuadroTexto 15">
            <a:extLst>
              <a:ext uri="{FF2B5EF4-FFF2-40B4-BE49-F238E27FC236}">
                <a16:creationId xmlns:a16="http://schemas.microsoft.com/office/drawing/2014/main" id="{3B70EFB4-DACE-F02E-2F23-0D84D0A54BD3}"/>
              </a:ext>
            </a:extLst>
          </p:cNvPr>
          <p:cNvSpPr txBox="1"/>
          <p:nvPr/>
        </p:nvSpPr>
        <p:spPr>
          <a:xfrm>
            <a:off x="-1" y="33771"/>
            <a:ext cx="820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Presentación del Plan de Proyecto – Definición del Proyecto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607D6-CABD-77E5-575B-CB00B4B07E3E}"/>
              </a:ext>
            </a:extLst>
          </p:cNvPr>
          <p:cNvSpPr txBox="1"/>
          <p:nvPr/>
        </p:nvSpPr>
        <p:spPr>
          <a:xfrm>
            <a:off x="977679" y="733618"/>
            <a:ext cx="6341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Subsistemas de la Aplicación</a:t>
            </a:r>
          </a:p>
        </p:txBody>
      </p:sp>
      <p:graphicFrame>
        <p:nvGraphicFramePr>
          <p:cNvPr id="33" name="Tabla 3">
            <a:extLst>
              <a:ext uri="{FF2B5EF4-FFF2-40B4-BE49-F238E27FC236}">
                <a16:creationId xmlns:a16="http://schemas.microsoft.com/office/drawing/2014/main" id="{732BEA41-A06F-AE50-E533-AB0410F42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77397"/>
              </p:ext>
            </p:extLst>
          </p:nvPr>
        </p:nvGraphicFramePr>
        <p:xfrm>
          <a:off x="1144431" y="1593561"/>
          <a:ext cx="10122567" cy="269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685">
                  <a:extLst>
                    <a:ext uri="{9D8B030D-6E8A-4147-A177-3AD203B41FA5}">
                      <a16:colId xmlns:a16="http://schemas.microsoft.com/office/drawing/2014/main" val="4140034021"/>
                    </a:ext>
                  </a:extLst>
                </a:gridCol>
                <a:gridCol w="1526650">
                  <a:extLst>
                    <a:ext uri="{9D8B030D-6E8A-4147-A177-3AD203B41FA5}">
                      <a16:colId xmlns:a16="http://schemas.microsoft.com/office/drawing/2014/main" val="2186877880"/>
                    </a:ext>
                  </a:extLst>
                </a:gridCol>
                <a:gridCol w="5486232">
                  <a:extLst>
                    <a:ext uri="{9D8B030D-6E8A-4147-A177-3AD203B41FA5}">
                      <a16:colId xmlns:a16="http://schemas.microsoft.com/office/drawing/2014/main" val="2968382559"/>
                    </a:ext>
                  </a:extLst>
                </a:gridCol>
              </a:tblGrid>
              <a:tr h="40059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Listado de Subsistemas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Abreviación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Breve Resumen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64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5492"/>
                  </a:ext>
                </a:extLst>
              </a:tr>
              <a:tr h="286915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Gestión de Usuarios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SGU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Gestiona las cuentas de todos los usuarios y las operaciones relacionadas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59292"/>
                  </a:ext>
                </a:extLst>
              </a:tr>
              <a:tr h="286247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Reservas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Gestiona el proceso de reservar y cancelar reservas a un determinado servicio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9954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Búsqueda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SBU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Localiza información variada en la aplicación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60619"/>
                  </a:ext>
                </a:extLst>
              </a:tr>
              <a:tr h="31010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Lista de Espera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Gestiona lo referente a la lista de espera.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09286"/>
                  </a:ext>
                </a:extLst>
              </a:tr>
              <a:tr h="30214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Comunicaciones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Gestiona el envió de información de la aplicación al usuario y viceversa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73893"/>
                  </a:ext>
                </a:extLst>
              </a:tr>
              <a:tr h="21468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del Foro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SFO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Gestiona lo referente al foro y sus publicaciones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80219"/>
                  </a:ext>
                </a:extLst>
              </a:tr>
              <a:tr h="266369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Gestión de Pagos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SGP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Se encarga de comunicar la aplicación con la pasarela de pago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081787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Subsistema de Valoraciones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Se encarga de gestionar las valoraciones de los servicios ofrecidos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294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3CAF67-76D5-39BA-6A5A-773FB373F9C3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8/28</a:t>
            </a:r>
          </a:p>
        </p:txBody>
      </p:sp>
    </p:spTree>
    <p:extLst>
      <p:ext uri="{BB962C8B-B14F-4D97-AF65-F5344CB8AC3E}">
        <p14:creationId xmlns:p14="http://schemas.microsoft.com/office/powerpoint/2010/main" val="173652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C07A127-C4EA-9B3D-11F5-51B39FCAB3BD}"/>
              </a:ext>
            </a:extLst>
          </p:cNvPr>
          <p:cNvSpPr txBox="1"/>
          <p:nvPr/>
        </p:nvSpPr>
        <p:spPr>
          <a:xfrm>
            <a:off x="3314919" y="2055813"/>
            <a:ext cx="55621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Estimación y Planificación del Proyecto</a:t>
            </a:r>
            <a:endParaRPr lang="es-ES" sz="32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8A4B3-0AB8-7457-5758-FD7734CAC374}"/>
              </a:ext>
            </a:extLst>
          </p:cNvPr>
          <p:cNvSpPr txBox="1"/>
          <p:nvPr/>
        </p:nvSpPr>
        <p:spPr>
          <a:xfrm>
            <a:off x="10515672" y="644119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9/28</a:t>
            </a:r>
          </a:p>
        </p:txBody>
      </p:sp>
    </p:spTree>
    <p:extLst>
      <p:ext uri="{BB962C8B-B14F-4D97-AF65-F5344CB8AC3E}">
        <p14:creationId xmlns:p14="http://schemas.microsoft.com/office/powerpoint/2010/main" val="42034596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6BD58CF9A9D24692F09C633290186A" ma:contentTypeVersion="10" ma:contentTypeDescription="Crear nuevo documento." ma:contentTypeScope="" ma:versionID="6c91c8568580b643298de7201f1d2b31">
  <xsd:schema xmlns:xsd="http://www.w3.org/2001/XMLSchema" xmlns:xs="http://www.w3.org/2001/XMLSchema" xmlns:p="http://schemas.microsoft.com/office/2006/metadata/properties" xmlns:ns2="a6aea95e-c4ad-402b-9c4d-a211e42f0879" targetNamespace="http://schemas.microsoft.com/office/2006/metadata/properties" ma:root="true" ma:fieldsID="2e3cb089e095f84741e12579d205f600" ns2:_="">
    <xsd:import namespace="a6aea95e-c4ad-402b-9c4d-a211e42f08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aea95e-c4ad-402b-9c4d-a211e42f08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8d204fa-6c57-4ed6-bc91-93595ac1d6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aea95e-c4ad-402b-9c4d-a211e42f087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B7D6BAB-01EA-4035-A8E2-6D708EF57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aea95e-c4ad-402b-9c4d-a211e42f08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09509E-082D-4ED3-B504-04217A2D0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3DD46B-526E-4419-8203-D2914E938B64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a6aea95e-c4ad-402b-9c4d-a211e42f087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1493</Words>
  <Application>Microsoft Office PowerPoint</Application>
  <PresentationFormat>Widescreen</PresentationFormat>
  <Paragraphs>589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 Narrow</vt:lpstr>
      <vt:lpstr>Arial</vt:lpstr>
      <vt:lpstr>Calibri</vt:lpstr>
      <vt:lpstr>Calibri Light</vt:lpstr>
      <vt:lpstr>Century Gothic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eps</dc:creator>
  <cp:lastModifiedBy>Jaime Sánchez Esteban</cp:lastModifiedBy>
  <cp:revision>13</cp:revision>
  <dcterms:created xsi:type="dcterms:W3CDTF">2024-04-23T07:27:13Z</dcterms:created>
  <dcterms:modified xsi:type="dcterms:W3CDTF">2024-05-26T16:01:08Z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0x010100B16BD58CF9A9D24692F09C633290186A</vt:lpwstr>
  </property>
</Properties>
</file>